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302" r:id="rId3"/>
    <p:sldId id="306" r:id="rId5"/>
    <p:sldId id="380" r:id="rId6"/>
    <p:sldId id="308" r:id="rId7"/>
    <p:sldId id="313" r:id="rId8"/>
    <p:sldId id="379" r:id="rId9"/>
    <p:sldId id="347" r:id="rId10"/>
    <p:sldId id="319" r:id="rId11"/>
    <p:sldId id="318" r:id="rId12"/>
    <p:sldId id="372" r:id="rId13"/>
    <p:sldId id="320" r:id="rId14"/>
    <p:sldId id="382" r:id="rId15"/>
    <p:sldId id="385" r:id="rId16"/>
    <p:sldId id="383" r:id="rId17"/>
    <p:sldId id="384" r:id="rId18"/>
    <p:sldId id="322" r:id="rId19"/>
    <p:sldId id="326" r:id="rId20"/>
    <p:sldId id="316" r:id="rId21"/>
    <p:sldId id="364" r:id="rId22"/>
    <p:sldId id="365" r:id="rId23"/>
    <p:sldId id="358" r:id="rId24"/>
    <p:sldId id="360" r:id="rId25"/>
    <p:sldId id="359" r:id="rId26"/>
    <p:sldId id="367" r:id="rId27"/>
    <p:sldId id="368" r:id="rId28"/>
    <p:sldId id="350" r:id="rId29"/>
    <p:sldId id="311" r:id="rId30"/>
    <p:sldId id="374" r:id="rId31"/>
    <p:sldId id="375" r:id="rId32"/>
    <p:sldId id="376" r:id="rId33"/>
    <p:sldId id="377" r:id="rId34"/>
    <p:sldId id="378" r:id="rId35"/>
    <p:sldId id="381" r:id="rId36"/>
    <p:sldId id="373" r:id="rId37"/>
    <p:sldId id="315" r:id="rId38"/>
    <p:sldId id="330" r:id="rId39"/>
    <p:sldId id="390" r:id="rId40"/>
    <p:sldId id="389" r:id="rId41"/>
    <p:sldId id="391" r:id="rId42"/>
    <p:sldId id="392" r:id="rId43"/>
    <p:sldId id="393" r:id="rId44"/>
    <p:sldId id="396" r:id="rId45"/>
    <p:sldId id="331" r:id="rId46"/>
    <p:sldId id="397" r:id="rId47"/>
    <p:sldId id="398" r:id="rId48"/>
    <p:sldId id="370" r:id="rId49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4E368"/>
    <a:srgbClr val="FFFFFF"/>
    <a:srgbClr val="292C48"/>
    <a:srgbClr val="D89E19"/>
    <a:srgbClr val="F622D8"/>
    <a:srgbClr val="FEFBF5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109" d="100"/>
          <a:sy n="109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CUHK\Y3T2\CSC3170\Project\FIFADB\FIFADB\Data\Analysis\EPL_BIG6_SALARY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D:\CUHK\Y3T2\CSC3170\Project\FIFADB\FIFADB\Data\Analysis\CLUB_RANK_BY_PLAYER_VALUE_IN_BIG_FIVE_LEAGUES_AVG.csv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D:\CUHK\Y3T2\CSC3170\Project\FIFADB\FIFADB\Data\Analysis\CLUB_RANK_BY_PLAYER_VALUE_IN_BIG_FIVE_LEAGUES_STD_DEVIATION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D:\CUHK\Y3T2\CSC3170\Project\FIFADB\FIFADB\Data\Analysis\LA_LIGA_BIG3_CLUB_RATING_ROLLU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1113888"/>
        <c:crosses val="autoZero"/>
        <c:crossBetween val="between"/>
        <c:dispUnits>
          <c:builtInUnit val="millions"/>
          <c:dispUnitsLbl>
            <c:layout/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1901656"/>
        <c:crosses val="autoZero"/>
        <c:crossBetween val="between"/>
        <c:dispUnits>
          <c:builtInUnit val="millions"/>
          <c:dispUnitsLbl>
            <c:layout/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</c:v>
                </c:pt>
                <c:pt idx="1">
                  <c:v>422336.447419293</c:v>
                </c:pt>
                <c:pt idx="2">
                  <c:v>686719.205152295</c:v>
                </c:pt>
                <c:pt idx="3">
                  <c:v>865735.835503532</c:v>
                </c:pt>
                <c:pt idx="4">
                  <c:v>1281631.54185153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93109912"/>
        <c:crosses val="autoZero"/>
        <c:crossBetween val="between"/>
        <c:dispUnits>
          <c:builtInUnit val="thousands"/>
          <c:dispUnitsLbl>
            <c:layout/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74.4545</c:v>
                </c:pt>
                <c:pt idx="1">
                  <c:v>75.7143</c:v>
                </c:pt>
                <c:pt idx="2">
                  <c:v>75.1429</c:v>
                </c:pt>
                <c:pt idx="3">
                  <c:v>75.0313</c:v>
                </c:pt>
                <c:pt idx="4">
                  <c:v>73.1538</c:v>
                </c:pt>
                <c:pt idx="5">
                  <c:v>77.3</c:v>
                </c:pt>
                <c:pt idx="6">
                  <c:v>76.3571</c:v>
                </c:pt>
                <c:pt idx="7">
                  <c:v>75.4865</c:v>
                </c:pt>
                <c:pt idx="8">
                  <c:v>74.1429</c:v>
                </c:pt>
                <c:pt idx="9">
                  <c:v>77.5833</c:v>
                </c:pt>
                <c:pt idx="10">
                  <c:v>77.1429</c:v>
                </c:pt>
                <c:pt idx="11">
                  <c:v>76.225</c:v>
                </c:pt>
              </c:numCache>
            </c:numRef>
          </c:val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</c:v>
                </c:pt>
                <c:pt idx="2">
                  <c:v>77.7857</c:v>
                </c:pt>
                <c:pt idx="3">
                  <c:v>79.2647</c:v>
                </c:pt>
                <c:pt idx="4">
                  <c:v>77</c:v>
                </c:pt>
                <c:pt idx="5">
                  <c:v>78.8333</c:v>
                </c:pt>
                <c:pt idx="6">
                  <c:v>76.7647</c:v>
                </c:pt>
                <c:pt idx="7">
                  <c:v>77.5143</c:v>
                </c:pt>
                <c:pt idx="8">
                  <c:v>77.7273</c:v>
                </c:pt>
                <c:pt idx="9">
                  <c:v>79.0714</c:v>
                </c:pt>
                <c:pt idx="10">
                  <c:v>78.6923</c:v>
                </c:pt>
                <c:pt idx="11">
                  <c:v>78.5526</c:v>
                </c:pt>
              </c:numCache>
            </c:numRef>
          </c:val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76.7778</c:v>
                </c:pt>
                <c:pt idx="1">
                  <c:v>80.1818</c:v>
                </c:pt>
                <c:pt idx="2">
                  <c:v>78.0588</c:v>
                </c:pt>
                <c:pt idx="3">
                  <c:v>78.3784</c:v>
                </c:pt>
                <c:pt idx="4">
                  <c:v>78.0909</c:v>
                </c:pt>
                <c:pt idx="5">
                  <c:v>79.5</c:v>
                </c:pt>
                <c:pt idx="6">
                  <c:v>78</c:v>
                </c:pt>
                <c:pt idx="7">
                  <c:v>78.5641</c:v>
                </c:pt>
                <c:pt idx="8">
                  <c:v>77.6667</c:v>
                </c:pt>
                <c:pt idx="9">
                  <c:v>80.3333</c:v>
                </c:pt>
                <c:pt idx="10">
                  <c:v>78.3846</c:v>
                </c:pt>
                <c:pt idx="11">
                  <c:v>78.7838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en-US" altLang="zh-CN"/>
              </a:p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cxnId="{D9CA40F6-12BF-44AF-ACED-42845378B8F9}" type="parTrans">
      <dgm:prSet/>
      <dgm:spPr/>
      <dgm:t>
        <a:bodyPr/>
        <a:lstStyle/>
        <a:p>
          <a:endParaRPr lang="zh-CN" altLang="en-US"/>
        </a:p>
      </dgm:t>
    </dgm:pt>
    <dgm:pt modelId="{D72161C7-A42D-42BF-A119-0C42B23B0901}" cxnId="{D9CA40F6-12BF-44AF-ACED-42845378B8F9}" type="sibTrans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cxnId="{DBBE381B-F4BE-4B0D-B8F3-FA2ADE375EA1}" type="parTrans">
      <dgm:prSet/>
      <dgm:spPr/>
      <dgm:t>
        <a:bodyPr/>
        <a:lstStyle/>
        <a:p>
          <a:endParaRPr lang="zh-CN" altLang="en-US"/>
        </a:p>
      </dgm:t>
    </dgm:pt>
    <dgm:pt modelId="{18725B2C-D1AE-44CA-ADF4-F35FF132CEA0}" cxnId="{DBBE381B-F4BE-4B0D-B8F3-FA2ADE375EA1}" type="sibTrans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UI</a:t>
          </a:r>
          <a:endParaRPr lang="zh-CN" dirty="0"/>
        </a:p>
      </dgm:t>
    </dgm:pt>
    <dgm:pt modelId="{566D92C8-8B39-4C5E-B386-ABEF91989F9E}" cxnId="{34CF5216-C723-4C07-9ABE-0285B3F64ACF}" type="parTrans">
      <dgm:prSet/>
      <dgm:spPr/>
      <dgm:t>
        <a:bodyPr/>
        <a:lstStyle/>
        <a:p>
          <a:endParaRPr lang="zh-CN" altLang="en-US"/>
        </a:p>
      </dgm:t>
    </dgm:pt>
    <dgm:pt modelId="{CA6FC1B7-82E1-478A-8261-86145DE8A6B4}" cxnId="{34CF5216-C723-4C07-9ABE-0285B3F64ACF}" type="sibTrans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cxnId="{9640247D-40AD-4A56-A4FA-A813EE73DF1F}" type="sibTrans">
      <dgm:prSet/>
      <dgm:spPr/>
      <dgm:t>
        <a:bodyPr/>
        <a:lstStyle/>
        <a:p>
          <a:endParaRPr lang="zh-CN" altLang="en-US"/>
        </a:p>
      </dgm:t>
    </dgm:pt>
    <dgm:pt modelId="{88CBB247-5EBA-4520-9131-7E19A9B192BC}" cxnId="{9640247D-40AD-4A56-A4FA-A813EE73DF1F}" type="parTrans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Performance Optimization</a:t>
          </a:r>
          <a:endParaRPr lang="zh-CN" dirty="0"/>
        </a:p>
      </dgm:t>
    </dgm:pt>
    <dgm:pt modelId="{E683B125-1F96-4C0F-9C4B-A2D0CEBD27B6}" cxnId="{DA341D82-F9CD-493E-9EE1-A6796E245277}" type="sibTrans">
      <dgm:prSet/>
      <dgm:spPr/>
      <dgm:t>
        <a:bodyPr/>
        <a:lstStyle/>
        <a:p>
          <a:endParaRPr lang="zh-CN" altLang="en-US"/>
        </a:p>
      </dgm:t>
    </dgm:pt>
    <dgm:pt modelId="{805225B4-1FC5-4654-9B5B-52E9123ED95E}" cxnId="{DA341D82-F9CD-493E-9EE1-A6796E245277}" type="parTrans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UI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Performance Optimization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E29ACAB-E467-406D-9F61-5F30573CBDF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3028A5F-58FE-4819-8572-CE4630D73278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  <a:endParaRPr lang="en-US" noProof="0" dirty="0"/>
          </a:p>
          <a:p>
            <a:pPr lvl="1" rtl="0"/>
            <a:r>
              <a:rPr lang="en-US" noProof="0" dirty="0"/>
              <a:t>第二级</a:t>
            </a:r>
            <a:endParaRPr lang="en-US" noProof="0" dirty="0"/>
          </a:p>
          <a:p>
            <a:pPr lvl="2" rtl="0"/>
            <a:r>
              <a:rPr lang="en-US" noProof="0" dirty="0"/>
              <a:t>第三级</a:t>
            </a:r>
            <a:endParaRPr lang="en-US" noProof="0" dirty="0"/>
          </a:p>
          <a:p>
            <a:pPr lvl="3" rtl="0"/>
            <a:r>
              <a:rPr lang="en-US" noProof="0" dirty="0"/>
              <a:t>第四级</a:t>
            </a:r>
            <a:endParaRPr lang="en-US" noProof="0" dirty="0"/>
          </a:p>
          <a:p>
            <a:pPr lvl="4" rtl="0"/>
            <a:r>
              <a:rPr lang="en-US" noProof="0" dirty="0"/>
              <a:t>第五级</a:t>
            </a:r>
            <a:endParaRPr 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ECE994B-C212-423E-B49B-EC1853EC973A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0E0D17C-A1F3-4979-BB63-91B797FD8EAA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B97070E-2888-429A-ABED-2B0E254AA03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2C18B1-A9F9-412A-B66F-FEBE6ADDD26A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9640A1-8F2A-47C1-A5D2-F1CDD5D6ACB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87B51E-3AC4-423F-8D55-432678D7F4CD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951C1D-5EC1-4501-AC91-C1D9FDDD4952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CD8460-A2BA-4050-9AEF-44DC8D5821F1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09DCEF-290F-49A1-944C-0B7F8548CCDD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58FFAE-E227-4B1A-B351-014312603381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8DD9B3-4200-4EB5-8E8B-7EBE5EB40955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ACE79F0-0CF2-4AE5-A2CC-ABC6D34AF2CE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9CBDCA-5BF8-4F2C-96C0-A281DB8AC641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6F3EE-86AA-4598-8E48-D2454D4DD6CD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95EA795-AA7A-4915-A521-2CB1219B6E49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E340E2-16CD-403C-979B-91C4943F293D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0FD31E8-4BC4-4CB7-A27D-FAFE4607808A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D36DA0-075A-48F7-A9ED-E7C7A63D52D7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983714-6E9A-45FF-986C-8CEE47A152EA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B822D6-905E-4E20-A069-CD9D71451C48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20B1AE6-9932-43D6-A33B-25522E76BE09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D0375-4E3E-47EE-9187-1C515A687112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470A93-951D-4541-9ABA-32EB2383C042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C30DEBD-8BE2-4322-9EB9-FFF7F1F799EB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EBDE7B-0CED-4554-924C-2BD9BF12773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C68259-6B9E-49A0-BEDD-F2EE451FD3C2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606B7AF-36B7-4359-BE0C-90A82EF1AB91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C78975-DE92-43D0-9DD6-A53EEC6FE6EA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1FA7C47-1883-4B31-B58F-D476A058C90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8D1C889-1122-4DC0-B909-92D1F5A12C4A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77A348-14F1-488F-87DF-A35B8F547804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FD7E99-137E-48E6-A7C7-06CB2EA389B4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CEF8AA-2DEB-4DA4-8930-3AD71E464792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EB4FB1-8BE9-4058-9DD3-EAF1FFE3EE87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29209E-36FB-40D0-AEB7-E3EB82AF773D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BF8A24C-DC07-4DA1-A60D-16163A08D6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100F30-3E01-4BC3-99FE-21F70EF64B19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949B5-6FE0-40C4-B0A1-96C003C1F449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46D724-46EA-45B3-B29D-CCED8DC5C625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C87959-DDCB-49DE-AC6D-2DDD7AFD4EE5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DF9804-52BD-45F8-A42D-B4F12A25CCF9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21AC75-9799-4858-AA19-5DF37E3B817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A3EAFE-7695-444D-927A-CAD5A287E631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25A127-BC32-44F0-9AAF-508A1A1465D8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D72A38-B1E6-4CED-ABAA-D9D8A189BAC1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  <a:endParaRPr 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  <a:endParaRPr 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  <a:endParaRPr lang="en-US" noProof="0"/>
          </a:p>
          <a:p>
            <a:pPr lvl="1" rtl="0"/>
            <a:r>
              <a:rPr lang="en-US" noProof="0"/>
              <a:t>第二级</a:t>
            </a:r>
            <a:endParaRPr lang="en-US" noProof="0"/>
          </a:p>
          <a:p>
            <a:pPr lvl="2" rtl="0"/>
            <a:r>
              <a:rPr lang="en-US" noProof="0"/>
              <a:t>第三级</a:t>
            </a:r>
            <a:endParaRPr lang="en-US" noProof="0"/>
          </a:p>
          <a:p>
            <a:pPr lvl="3" rtl="0"/>
            <a:r>
              <a:rPr lang="en-US" noProof="0"/>
              <a:t>第四级</a:t>
            </a:r>
            <a:endParaRPr lang="en-US" noProof="0"/>
          </a:p>
          <a:p>
            <a:pPr lvl="4" rtl="0"/>
            <a:r>
              <a:rPr lang="en-US" noProof="0"/>
              <a:t>第五级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42496" y="1537063"/>
            <a:ext cx="7443142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b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Football Database for a Professional Football Consulting Company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/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  <a:endParaRPr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7176420" cy="1765910"/>
          </a:xfrm>
        </p:spPr>
        <p:txBody>
          <a:bodyPr rtlCol="0"/>
          <a:lstStyle/>
          <a:p>
            <a:r>
              <a:rPr lang="en-US" altLang="zh-CN" sz="3200" dirty="0"/>
              <a:t>2.2 Database Implementation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  <a:endParaRPr lang="en-US" altLang="zh-CN" sz="1800" dirty="0">
              <a:solidFill>
                <a:srgbClr val="292C48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data is real-world 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data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/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check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/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/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check constraints</a:t>
            </a: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  <a:endParaRPr lang="en-US" altLang="zh-CN" sz="11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223"/>
          <a:stretch>
            <a:fillRect/>
          </a:stretch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600" dirty="0"/>
              <a:t>3. </a:t>
            </a:r>
            <a:r>
              <a:rPr lang="en-US" altLang="zh-CN" sz="3200" dirty="0"/>
              <a:t>Database UI</a:t>
            </a:r>
            <a:endParaRPr lang="en-US" sz="28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 for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8" name="图片占位符 7" descr="cee6512067bd13025fe2d73f17637889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 r="45750"/>
          <a:stretch>
            <a:fillRect/>
          </a:stretch>
        </p:blipFill>
        <p:spPr>
          <a:xfrm>
            <a:off x="549910" y="635"/>
            <a:ext cx="5469255" cy="6857365"/>
          </a:xfrm>
          <a:prstGeom prst="rect">
            <a:avLst/>
          </a:prstGeom>
        </p:spPr>
      </p:pic>
      <p:sp>
        <p:nvSpPr>
          <p:cNvPr id="6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  <a:endParaRPr lang="en-US" altLang="zh-CN" sz="3200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 "**pip install -r requirements.txt**”run this command for all package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 In **config.py** to confige **mysql**'account and password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 run **views.py** 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 ctrl + click on "**http://127.0.0.1:5000.**"</a:t>
            </a:r>
            <a:endParaRPr lang="en-US" altLang="zh-CN" sz="2000" b="1" spc="1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--Log In</a:t>
            </a:r>
            <a:endParaRPr lang="en-US" altLang="zh-CN" sz="2800" dirty="0"/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administer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player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s’ data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--Players’ Data E</a:t>
            </a:r>
            <a:r>
              <a:rPr lang="en-US" altLang="zh-CN" sz="2800" dirty="0"/>
              <a:t>dit</a:t>
            </a:r>
            <a:endParaRPr lang="en-US" altLang="zh-CN" sz="2800" dirty="0"/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3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</a:t>
            </a:r>
            <a:r>
              <a:rPr lang="en-US" altLang="zh-CN" sz="2800" dirty="0">
                <a:sym typeface="+mn-ea"/>
              </a:rPr>
              <a:t>--Search Query</a:t>
            </a:r>
            <a:endParaRPr lang="en-US" sz="2800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total wage in season 20/21.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  <a:endParaRPr lang="en-US" altLang="zh-CN" dirty="0"/>
          </a:p>
          <a:p>
            <a:pPr rtl="0"/>
            <a:r>
              <a:rPr lang="en-US" altLang="zh-CN" dirty="0"/>
              <a:t>Database background and working environment of the project</a:t>
            </a:r>
            <a:endParaRPr lang="en-US" altLang="zh-CN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212292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Performance Optimization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  <a:endParaRPr lang="en-US" altLang="zh-CN" dirty="0"/>
          </a:p>
          <a:p>
            <a:pPr rtl="0"/>
            <a:r>
              <a:rPr lang="en-US" altLang="zh-CN" dirty="0"/>
              <a:t>Implementation</a:t>
            </a:r>
            <a:endParaRPr lang="en-US" altLang="zh-CN" dirty="0"/>
          </a:p>
          <a:p>
            <a:r>
              <a:rPr lang="en-US" altLang="zh-CN" dirty="0"/>
              <a:t>Test sample</a:t>
            </a:r>
            <a:endParaRPr lang="en-US" altLang="zh-CN" dirty="0"/>
          </a:p>
          <a:p>
            <a:pPr rtl="0"/>
            <a:endParaRPr lang="en-US" altLang="zh-CN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indexes on attributes of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Hashing   </a:t>
            </a:r>
            <a:endParaRPr lang="en-US" altLang="zh-CN" sz="2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  <a:endParaRPr lang="en-US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club.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bit-map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  <a:endParaRPr lang="en-US" altLang="zh-CN" sz="2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  <a:endParaRPr lang="en-US" altLang="zh-CN" sz="2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  <a:endParaRPr lang="en-US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  <a:endParaRPr lang="en-US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/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/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indexes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/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64741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1051685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1051684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/>
          <p:cNvSpPr txBox="1"/>
          <p:nvPr/>
        </p:nvSpPr>
        <p:spPr>
          <a:xfrm>
            <a:off x="9497309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9457883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SoFIFA.com. (2020). EA Sports FIFA series database. Retrieved April 10, 2021, 	from https://www.kaggle.com/stefanoleone992/fifa-21-complete-	</a:t>
            </a:r>
            <a:r>
              <a:rPr lang="en-US" altLang="zh-CN" sz="1800" kern="1200" dirty="0" err="1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player-dataset?select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=players_21.csv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  <a:endParaRPr lang="en-US" altLang="zh-CN" sz="14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  <a:endParaRPr lang="en-US" altLang="zh-CN" sz="1800" dirty="0">
              <a:solidFill>
                <a:srgbClr val="292C48"/>
              </a:solidFill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  <a:endParaRPr lang="en-US" altLang="zh-CN" sz="1800" dirty="0">
              <a:solidFill>
                <a:srgbClr val="292C48"/>
              </a:solidFill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  <a:endParaRPr lang="en-US" altLang="zh-CN" dirty="0"/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41699" y="2161822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3200" dirty="0"/>
              <a:t>2. Database Construction</a:t>
            </a:r>
            <a:endParaRPr lang="en-US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0</TotalTime>
  <Words>8407</Words>
  <Application>WPS 演示</Application>
  <PresentationFormat>宽屏</PresentationFormat>
  <Paragraphs>439</Paragraphs>
  <Slides>46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Arial</vt:lpstr>
      <vt:lpstr>宋体</vt:lpstr>
      <vt:lpstr>Wingdings</vt:lpstr>
      <vt:lpstr>Microsoft YaHei UI</vt:lpstr>
      <vt:lpstr>等线</vt:lpstr>
      <vt:lpstr>Times New Roman</vt:lpstr>
      <vt:lpstr>Meiryo UI</vt:lpstr>
      <vt:lpstr>Yu Gothic UI</vt:lpstr>
      <vt:lpstr>微软雅黑</vt:lpstr>
      <vt:lpstr>Arial Unicode MS</vt:lpstr>
      <vt:lpstr>Calibri</vt:lpstr>
      <vt:lpstr>最小和静音</vt:lpstr>
      <vt:lpstr>CSC3170 PROJECT Football Database for a Professional Football Consulting Company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Database Implementation  </vt:lpstr>
      <vt:lpstr>2.2.a Construct tables</vt:lpstr>
      <vt:lpstr>2.2.b Import real data</vt:lpstr>
      <vt:lpstr>2.2.c Set constraints</vt:lpstr>
      <vt:lpstr>PowerPoint 演示文稿</vt:lpstr>
      <vt:lpstr>3. Database UI</vt:lpstr>
      <vt:lpstr>3. Database UI</vt:lpstr>
      <vt:lpstr>3. Database UI</vt:lpstr>
      <vt:lpstr>3. Database UI --Log In</vt:lpstr>
      <vt:lpstr>3. Database UI --New Player Register</vt:lpstr>
      <vt:lpstr>3. Database UI --Search Query</vt:lpstr>
      <vt:lpstr>3. Database UI --Search Query</vt:lpstr>
      <vt:lpstr>3. Database UI --League-Club Information</vt:lpstr>
      <vt:lpstr>4 Data Analysis  </vt:lpstr>
      <vt:lpstr>4.1 How does the total salaries of the BIG 6 clubs of English 	Premiere League change from season 14/15 to 20/21?</vt:lpstr>
      <vt:lpstr>4.2 The rank of clubs in each of the "Big Five" European football 	leagues in terms of total wage in season 20/21.</vt:lpstr>
      <vt:lpstr>4.2 The rank of clubs in each of the "Big Five" European football 	leagues in terms of total wage in season 20/21.</vt:lpstr>
      <vt:lpstr>4.2 The rank of clubs in each of the "Big Five" European football 	leagues in terms of total wage in season 20/21.</vt:lpstr>
      <vt:lpstr>4.2 The rank of clubs in each of the "Big Five" European football 	leagues in terms of total wage in season 20/21.</vt:lpstr>
      <vt:lpstr>4.2 The rank of clubs in each of the "Big Five" European football 	leagues in terms of total wage in season 20/21.</vt:lpstr>
      <vt:lpstr>4.2 The rank of clubs in each of the "Big Five" European football 	leagues in terms of total wage in season 20/21.</vt:lpstr>
      <vt:lpstr>4.3 A Comparison of the Big 3 Clubs of La Liga in Terms of Overall 	Ratings of Different Positions from Season 18/19 	to 20/21.</vt:lpstr>
      <vt:lpstr>5. Performance Optimization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References</vt:lpstr>
      <vt:lpstr>Pictures: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Colombia 张诗琪</cp:lastModifiedBy>
  <cp:revision>288</cp:revision>
  <dcterms:created xsi:type="dcterms:W3CDTF">2020-11-27T18:19:00Z</dcterms:created>
  <dcterms:modified xsi:type="dcterms:W3CDTF">2021-04-26T02:47:14Z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